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666699"/>
    <a:srgbClr val="66FFFF"/>
    <a:srgbClr val="33CCCC"/>
    <a:srgbClr val="99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15" autoAdjust="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EBD62-5AC8-45B9-9D14-101A359827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3FB30-8A47-43DB-AD02-20B04C2DF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C13AC-B792-4AFB-9E20-BB9528270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C25B77-5FA4-40E8-8064-F09331245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E5964-FA35-4964-8C1E-1B607268D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27E8-ECE5-4CA0-8999-F4423AF5F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DC40B-0BC5-497D-A5EA-6BD3EA531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BBE3C1-D781-4E70-8392-86F0B0C2F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1D087-E060-40C7-8D2C-BA7C9487D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54E047-FB6B-4DF5-A3D8-AA0425129E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0AFEDC-444E-47CE-BB76-F42C0381D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3E0A414-E895-403B-9029-4AE3206A1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02" r:id="rId4"/>
    <p:sldLayoutId id="2147483703" r:id="rId5"/>
    <p:sldLayoutId id="2147483710" r:id="rId6"/>
    <p:sldLayoutId id="2147483704" r:id="rId7"/>
    <p:sldLayoutId id="2147483711" r:id="rId8"/>
    <p:sldLayoutId id="2147483712" r:id="rId9"/>
    <p:sldLayoutId id="2147483705" r:id="rId10"/>
    <p:sldLayoutId id="2147483706" r:id="rId11"/>
  </p:sldLayoutIdLst>
  <p:transition>
    <p:dissolve/>
  </p:transition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Lucida San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Lucida San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Lucida San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Lucida Sans" pitchFamily="34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D:\DIPTO\Maps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533400"/>
            <a:ext cx="137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1143000" y="2209800"/>
            <a:ext cx="7162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PNGO TRAINING ON PPP &amp; CSR CLARITY AND UNIQUE INITIATIVES </a:t>
            </a:r>
          </a:p>
          <a:p>
            <a:r>
              <a:rPr lang="en-US" b="1"/>
              <a:t>6</a:t>
            </a:r>
            <a:r>
              <a:rPr lang="en-US" b="1" baseline="30000"/>
              <a:t>th</a:t>
            </a:r>
            <a:r>
              <a:rPr lang="en-US" b="1"/>
              <a:t> – 10</a:t>
            </a:r>
            <a:r>
              <a:rPr lang="en-US" b="1" baseline="30000"/>
              <a:t>th</a:t>
            </a:r>
            <a:r>
              <a:rPr lang="en-US" b="1"/>
              <a:t> September 2014</a:t>
            </a:r>
          </a:p>
          <a:p>
            <a:r>
              <a:rPr lang="en-US" b="1"/>
              <a:t>DIPTO – A Foundation For Gender &amp; Development</a:t>
            </a:r>
          </a:p>
          <a:p>
            <a:endParaRPr lang="en-US" b="1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447800" y="4114800"/>
            <a:ext cx="6477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/>
              <a:t>Zakia Hassan</a:t>
            </a:r>
            <a:endParaRPr lang="en-US" b="1"/>
          </a:p>
          <a:p>
            <a:r>
              <a:rPr lang="en-US" b="1" i="1"/>
              <a:t>Development Analyst &amp; Researcher</a:t>
            </a:r>
            <a:endParaRPr lang="en-US" b="1"/>
          </a:p>
          <a:p>
            <a:r>
              <a:rPr lang="en-US" b="1" i="1"/>
              <a:t>Executive Director</a:t>
            </a:r>
            <a:endParaRPr lang="en-US" b="1"/>
          </a:p>
          <a:p>
            <a:r>
              <a:rPr lang="en-US" b="1" i="1"/>
              <a:t>DIPTO-A Foundation For Gender &amp; Development</a:t>
            </a:r>
            <a:endParaRPr lang="en-US" b="1"/>
          </a:p>
          <a:p>
            <a:r>
              <a:rPr lang="en-US" b="1"/>
              <a:t>10</a:t>
            </a:r>
            <a:r>
              <a:rPr lang="en-US" b="1" baseline="30000"/>
              <a:t>th</a:t>
            </a:r>
            <a:r>
              <a:rPr lang="en-US" b="1"/>
              <a:t> September 2014</a:t>
            </a:r>
          </a:p>
          <a:p>
            <a:r>
              <a:rPr lang="en-US" b="1"/>
              <a:t>DIPTO-A Foundation’s Conference Room</a:t>
            </a:r>
            <a:endParaRPr lang="en-US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990600" y="2438400"/>
            <a:ext cx="6934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accent1"/>
                </a:solidFill>
              </a:rPr>
              <a:t>“Recommendations &amp; Way Forward”</a:t>
            </a:r>
            <a:endParaRPr lang="en-US" sz="480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2590800" y="609600"/>
            <a:ext cx="4191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u="sng">
                <a:solidFill>
                  <a:schemeClr val="accent1"/>
                </a:solidFill>
              </a:rPr>
              <a:t>Introduction</a:t>
            </a:r>
            <a:endParaRPr lang="en-US" sz="440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914400" y="1981200"/>
            <a:ext cx="7162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Arial" charset="0"/>
              <a:buChar char="•"/>
            </a:pPr>
            <a:r>
              <a:rPr lang="en-US" sz="2400"/>
              <a:t>The training program was  focused on Public Private Partnership &amp;  Corporate Social Responsibility, which involves responsibilities, accountability and sustainability as core issue.</a:t>
            </a:r>
          </a:p>
          <a:p>
            <a:pPr algn="l">
              <a:buFont typeface="Arial" charset="0"/>
              <a:buChar char="•"/>
            </a:pPr>
            <a:endParaRPr lang="en-US" sz="2400"/>
          </a:p>
          <a:p>
            <a:pPr algn="l">
              <a:buFont typeface="Arial" charset="0"/>
              <a:buChar char="•"/>
            </a:pPr>
            <a:r>
              <a:rPr lang="en-US" sz="2400"/>
              <a:t>The schedule was planned for 5 days with inaugural and concluding sessions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1143000" y="685800"/>
            <a:ext cx="662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chemeClr val="accent1"/>
                </a:solidFill>
              </a:rPr>
              <a:t>Following issues were highlighted:</a:t>
            </a:r>
            <a:endParaRPr lang="en-US" sz="2800" b="1" u="sng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685800" y="1676400"/>
            <a:ext cx="75438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Arial" charset="0"/>
              <a:buChar char="•"/>
            </a:pPr>
            <a:r>
              <a:rPr lang="en-US" sz="2800"/>
              <a:t>Conceptual clarity on PPP &amp; CSR</a:t>
            </a:r>
          </a:p>
          <a:p>
            <a:pPr algn="l">
              <a:buFont typeface="Arial" charset="0"/>
              <a:buChar char="•"/>
            </a:pPr>
            <a:r>
              <a:rPr lang="en-US" sz="2800"/>
              <a:t>Current project and its relation to the Foundation</a:t>
            </a:r>
          </a:p>
          <a:p>
            <a:pPr algn="l">
              <a:buFont typeface="Arial" charset="0"/>
              <a:buChar char="•"/>
            </a:pPr>
            <a:r>
              <a:rPr lang="en-US" sz="2800" i="1"/>
              <a:t>Economic Empowerment and Employment Generation</a:t>
            </a:r>
          </a:p>
          <a:p>
            <a:pPr algn="l">
              <a:buFont typeface="Arial" charset="0"/>
              <a:buChar char="•"/>
            </a:pPr>
            <a:r>
              <a:rPr lang="en-US" sz="2800" i="1"/>
              <a:t>Economic  Empowerment of the Marginalized  Groups and VAW victims</a:t>
            </a:r>
            <a:endParaRPr lang="en-US" sz="2800"/>
          </a:p>
          <a:p>
            <a:pPr algn="l">
              <a:buFont typeface="Arial" charset="0"/>
              <a:buChar char="•"/>
            </a:pPr>
            <a:r>
              <a:rPr lang="en-US" sz="2800"/>
              <a:t> Social, Financial Performance Focusing on Good Corporate Perspective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2438400" y="838200"/>
            <a:ext cx="3657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 u="sng">
                <a:solidFill>
                  <a:schemeClr val="accent1"/>
                </a:solidFill>
              </a:rPr>
              <a:t>Continued</a:t>
            </a:r>
            <a:endParaRPr lang="en-US" sz="4400" b="1" u="sng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685800" y="2057400"/>
            <a:ext cx="7543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Arial" charset="0"/>
              <a:buChar char="•"/>
            </a:pPr>
            <a:r>
              <a:rPr lang="en-US" sz="3200"/>
              <a:t>Reorientation, accountability &amp; sustainability</a:t>
            </a:r>
          </a:p>
          <a:p>
            <a:pPr algn="l">
              <a:buFont typeface="Arial" charset="0"/>
              <a:buChar char="•"/>
            </a:pPr>
            <a:r>
              <a:rPr lang="en-US" sz="3200"/>
              <a:t>CSR intervention &amp; sustainability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2362200" y="685800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solidFill>
                  <a:schemeClr val="accent1"/>
                </a:solidFill>
              </a:rPr>
              <a:t>Objective</a:t>
            </a:r>
            <a:endParaRPr lang="en-US" sz="3200" b="1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304800" y="1905000"/>
            <a:ext cx="85344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/>
              <a:t>Understanding of Public Private Partnership</a:t>
            </a:r>
          </a:p>
          <a:p>
            <a:pPr algn="l"/>
            <a:r>
              <a:rPr lang="en-US" sz="3200"/>
              <a:t>(PPP) and Corporate Social Responsibility (CSR) interventions towards the economic development of marginalized groups and victims of violence</a:t>
            </a: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338" name="Straight Arrow Connector 34"/>
          <p:cNvCxnSpPr>
            <a:cxnSpLocks noChangeShapeType="1"/>
          </p:cNvCxnSpPr>
          <p:nvPr/>
        </p:nvCxnSpPr>
        <p:spPr bwMode="auto">
          <a:xfrm flipV="1">
            <a:off x="1752600" y="3314700"/>
            <a:ext cx="914400" cy="38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2743200" y="762000"/>
            <a:ext cx="2743200" cy="8382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en-US" dirty="0"/>
              <a:t>Think Tank</a:t>
            </a:r>
          </a:p>
          <a:p>
            <a:pPr>
              <a:defRPr/>
            </a:pPr>
            <a:r>
              <a:rPr lang="en-US" sz="1400" dirty="0"/>
              <a:t>Stakeholders</a:t>
            </a:r>
          </a:p>
          <a:p>
            <a:pPr>
              <a:defRPr/>
            </a:pPr>
            <a:r>
              <a:rPr lang="en-US" sz="1400"/>
              <a:t>Field </a:t>
            </a:r>
            <a:r>
              <a:rPr lang="en-US" sz="1400" dirty="0"/>
              <a:t>level</a:t>
            </a:r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2667000" y="2057400"/>
            <a:ext cx="27432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en-US" dirty="0"/>
              <a:t>Collaborative Efforts</a:t>
            </a:r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2743200" y="4038600"/>
            <a:ext cx="2743200" cy="68580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solidFill>
              <a:srgbClr val="92D05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en-US" dirty="0"/>
              <a:t>Resource Generation</a:t>
            </a: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2743200" y="5486400"/>
            <a:ext cx="2743200" cy="68580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solidFill>
              <a:srgbClr val="FFC00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en-US" dirty="0"/>
              <a:t>Continuity &amp; Sustainability</a:t>
            </a:r>
          </a:p>
        </p:txBody>
      </p:sp>
      <p:sp>
        <p:nvSpPr>
          <p:cNvPr id="2058" name="Text Box 34"/>
          <p:cNvSpPr txBox="1">
            <a:spLocks noChangeArrowheads="1"/>
          </p:cNvSpPr>
          <p:nvPr/>
        </p:nvSpPr>
        <p:spPr bwMode="auto">
          <a:xfrm>
            <a:off x="6172200" y="762000"/>
            <a:ext cx="2590800" cy="8463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Representatives from the RH</a:t>
            </a:r>
          </a:p>
          <a:p>
            <a:pPr>
              <a:spcBef>
                <a:spcPct val="50000"/>
              </a:spcBef>
              <a:defRPr/>
            </a:pPr>
            <a:r>
              <a:rPr lang="en-US" sz="1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Representatives from the MB and DB</a:t>
            </a:r>
          </a:p>
        </p:txBody>
      </p:sp>
      <p:sp>
        <p:nvSpPr>
          <p:cNvPr id="14348" name="Text Box 35"/>
          <p:cNvSpPr txBox="1">
            <a:spLocks noChangeArrowheads="1"/>
          </p:cNvSpPr>
          <p:nvPr/>
        </p:nvSpPr>
        <p:spPr bwMode="auto">
          <a:xfrm>
            <a:off x="6400800" y="1828800"/>
            <a:ext cx="2286000" cy="1077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Networking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Coordination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Participation</a:t>
            </a:r>
          </a:p>
        </p:txBody>
      </p:sp>
      <p:sp>
        <p:nvSpPr>
          <p:cNvPr id="14349" name="Text Box 36"/>
          <p:cNvSpPr txBox="1">
            <a:spLocks noChangeArrowheads="1"/>
          </p:cNvSpPr>
          <p:nvPr/>
        </p:nvSpPr>
        <p:spPr bwMode="auto">
          <a:xfrm>
            <a:off x="6400800" y="5181600"/>
            <a:ext cx="2286000" cy="1384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/>
              <a:t>Linkage with high level policy</a:t>
            </a:r>
          </a:p>
          <a:p>
            <a:pPr algn="l">
              <a:spcBef>
                <a:spcPct val="50000"/>
              </a:spcBef>
            </a:pPr>
            <a:r>
              <a:rPr lang="en-US" sz="1400"/>
              <a:t>Monitoring/supervision mechanisms</a:t>
            </a:r>
          </a:p>
          <a:p>
            <a:pPr algn="l">
              <a:spcBef>
                <a:spcPct val="50000"/>
              </a:spcBef>
            </a:pPr>
            <a:r>
              <a:rPr lang="en-US" sz="1400"/>
              <a:t>Ensure ownership</a:t>
            </a:r>
          </a:p>
        </p:txBody>
      </p:sp>
      <p:cxnSp>
        <p:nvCxnSpPr>
          <p:cNvPr id="14" name="Shape 13"/>
          <p:cNvCxnSpPr/>
          <p:nvPr/>
        </p:nvCxnSpPr>
        <p:spPr bwMode="auto">
          <a:xfrm rot="5400000" flipH="1" flipV="1">
            <a:off x="1143000" y="1257300"/>
            <a:ext cx="1562100" cy="1562100"/>
          </a:xfrm>
          <a:prstGeom prst="bentConnector2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hape 15"/>
          <p:cNvCxnSpPr>
            <a:stCxn id="2074" idx="4"/>
            <a:endCxn id="2081" idx="1"/>
          </p:cNvCxnSpPr>
          <p:nvPr/>
        </p:nvCxnSpPr>
        <p:spPr bwMode="auto">
          <a:xfrm rot="16200000" flipH="1">
            <a:off x="1219200" y="4305300"/>
            <a:ext cx="1409700" cy="1638300"/>
          </a:xfrm>
          <a:prstGeom prst="bentConnector2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2074" idx="7"/>
            <a:endCxn id="2079" idx="1"/>
          </p:cNvCxnSpPr>
          <p:nvPr/>
        </p:nvCxnSpPr>
        <p:spPr bwMode="auto">
          <a:xfrm rot="5400000" flipH="1" flipV="1">
            <a:off x="1868488" y="2255837"/>
            <a:ext cx="654050" cy="942975"/>
          </a:xfrm>
          <a:prstGeom prst="bentConnector2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Shape 19"/>
          <p:cNvCxnSpPr/>
          <p:nvPr/>
        </p:nvCxnSpPr>
        <p:spPr bwMode="auto">
          <a:xfrm rot="16200000" flipH="1">
            <a:off x="2068513" y="3798887"/>
            <a:ext cx="311150" cy="942975"/>
          </a:xfrm>
          <a:prstGeom prst="bentConnector2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78" idx="3"/>
          </p:cNvCxnSpPr>
          <p:nvPr/>
        </p:nvCxnSpPr>
        <p:spPr bwMode="auto">
          <a:xfrm flipV="1">
            <a:off x="5486400" y="914400"/>
            <a:ext cx="685800" cy="26670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78" idx="3"/>
          </p:cNvCxnSpPr>
          <p:nvPr/>
        </p:nvCxnSpPr>
        <p:spPr bwMode="auto">
          <a:xfrm>
            <a:off x="5486400" y="1181100"/>
            <a:ext cx="685800" cy="3810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079" idx="3"/>
          </p:cNvCxnSpPr>
          <p:nvPr/>
        </p:nvCxnSpPr>
        <p:spPr bwMode="auto">
          <a:xfrm flipV="1">
            <a:off x="5410200" y="1981200"/>
            <a:ext cx="990600" cy="41910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079" idx="3"/>
            <a:endCxn id="2056" idx="1"/>
          </p:cNvCxnSpPr>
          <p:nvPr/>
        </p:nvCxnSpPr>
        <p:spPr bwMode="auto">
          <a:xfrm flipV="1">
            <a:off x="5410200" y="2366963"/>
            <a:ext cx="990600" cy="33337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081" idx="3"/>
          </p:cNvCxnSpPr>
          <p:nvPr/>
        </p:nvCxnSpPr>
        <p:spPr bwMode="auto">
          <a:xfrm flipV="1">
            <a:off x="5486400" y="5410200"/>
            <a:ext cx="990600" cy="41910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081" idx="3"/>
            <a:endCxn id="2057" idx="1"/>
          </p:cNvCxnSpPr>
          <p:nvPr/>
        </p:nvCxnSpPr>
        <p:spPr bwMode="auto">
          <a:xfrm>
            <a:off x="5486400" y="5829300"/>
            <a:ext cx="914400" cy="4445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360" name="Text Box 34"/>
          <p:cNvSpPr txBox="1">
            <a:spLocks noChangeArrowheads="1"/>
          </p:cNvSpPr>
          <p:nvPr/>
        </p:nvSpPr>
        <p:spPr bwMode="auto">
          <a:xfrm>
            <a:off x="6400800" y="4038600"/>
            <a:ext cx="2286000" cy="738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/>
              <a:t>Economic Empowerment through employment generation of GUP</a:t>
            </a:r>
          </a:p>
        </p:txBody>
      </p:sp>
      <p:cxnSp>
        <p:nvCxnSpPr>
          <p:cNvPr id="44" name="Straight Arrow Connector 43"/>
          <p:cNvCxnSpPr>
            <a:endCxn id="2068" idx="1"/>
          </p:cNvCxnSpPr>
          <p:nvPr/>
        </p:nvCxnSpPr>
        <p:spPr bwMode="auto">
          <a:xfrm>
            <a:off x="5486400" y="4381500"/>
            <a:ext cx="914400" cy="26988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081" idx="3"/>
          </p:cNvCxnSpPr>
          <p:nvPr/>
        </p:nvCxnSpPr>
        <p:spPr bwMode="auto">
          <a:xfrm>
            <a:off x="5486400" y="5829300"/>
            <a:ext cx="990600" cy="57150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079" idx="3"/>
          </p:cNvCxnSpPr>
          <p:nvPr/>
        </p:nvCxnSpPr>
        <p:spPr bwMode="auto">
          <a:xfrm>
            <a:off x="5410200" y="2400300"/>
            <a:ext cx="990600" cy="342900"/>
          </a:xfrm>
          <a:prstGeom prst="straightConnector1">
            <a:avLst/>
          </a:prstGeom>
          <a:ln w="19050"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74" name="Oval 26"/>
          <p:cNvSpPr>
            <a:spLocks noChangeArrowheads="1"/>
          </p:cNvSpPr>
          <p:nvPr/>
        </p:nvSpPr>
        <p:spPr bwMode="auto">
          <a:xfrm>
            <a:off x="228600" y="2819400"/>
            <a:ext cx="1752600" cy="1600200"/>
          </a:xfrm>
          <a:prstGeom prst="ellipse">
            <a:avLst/>
          </a:prstGeom>
          <a:gradFill flip="none" rotWithShape="1">
            <a:gsLst>
              <a:gs pos="0">
                <a:srgbClr val="990033">
                  <a:tint val="66000"/>
                  <a:satMod val="160000"/>
                </a:srgbClr>
              </a:gs>
              <a:gs pos="50000">
                <a:srgbClr val="990033">
                  <a:tint val="44500"/>
                  <a:satMod val="160000"/>
                </a:srgbClr>
              </a:gs>
              <a:gs pos="100000">
                <a:srgbClr val="990033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152400" y="3124200"/>
            <a:ext cx="1828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perspectiveRight"/>
            <a:lightRig rig="threePt" dir="t"/>
          </a:scene3d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Way Forward</a:t>
            </a:r>
          </a:p>
          <a:p>
            <a:pPr>
              <a:spcBef>
                <a:spcPct val="50000"/>
              </a:spcBef>
              <a:defRPr/>
            </a:pP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(to ensure ownership)</a:t>
            </a: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2667000" y="2971800"/>
            <a:ext cx="2743200" cy="685800"/>
          </a:xfrm>
          <a:prstGeom prst="rect">
            <a:avLst/>
          </a:prstGeom>
          <a:gradFill flip="none" rotWithShape="1">
            <a:gsLst>
              <a:gs pos="0">
                <a:srgbClr val="66CCFF">
                  <a:tint val="66000"/>
                  <a:satMod val="160000"/>
                </a:srgbClr>
              </a:gs>
              <a:gs pos="50000">
                <a:srgbClr val="66CCFF">
                  <a:tint val="44500"/>
                  <a:satMod val="160000"/>
                </a:srgbClr>
              </a:gs>
              <a:gs pos="100000">
                <a:srgbClr val="66CCFF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en-US" dirty="0"/>
              <a:t>Relevancy &amp; Efficiency</a:t>
            </a: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1981200" y="1371600"/>
            <a:ext cx="5257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5400" b="1">
              <a:solidFill>
                <a:schemeClr val="accent1"/>
              </a:solidFill>
            </a:endParaRPr>
          </a:p>
          <a:p>
            <a:endParaRPr lang="en-US" sz="5400" b="1">
              <a:solidFill>
                <a:schemeClr val="accent1"/>
              </a:solidFill>
            </a:endParaRPr>
          </a:p>
          <a:p>
            <a:r>
              <a:rPr lang="en-US" sz="5400" b="1">
                <a:solidFill>
                  <a:schemeClr val="accent1"/>
                </a:solidFill>
              </a:rPr>
              <a:t>Thank You</a:t>
            </a: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151</TotalTime>
  <Words>222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Lucida Sans</vt:lpstr>
      <vt:lpstr>Book Antiqua</vt:lpstr>
      <vt:lpstr>Wingdings</vt:lpstr>
      <vt:lpstr>Wingdings 2</vt:lpstr>
      <vt:lpstr>Calibri</vt:lpstr>
      <vt:lpstr>Oriel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PC</cp:lastModifiedBy>
  <cp:revision>25</cp:revision>
  <dcterms:created xsi:type="dcterms:W3CDTF">2013-04-21T09:08:57Z</dcterms:created>
  <dcterms:modified xsi:type="dcterms:W3CDTF">2021-06-17T05:54:08Z</dcterms:modified>
</cp:coreProperties>
</file>